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39"/>
  </p:notesMasterIdLst>
  <p:handoutMasterIdLst>
    <p:handoutMasterId r:id="rId40"/>
  </p:handoutMasterIdLst>
  <p:sldIdLst>
    <p:sldId id="327" r:id="rId4"/>
    <p:sldId id="328" r:id="rId5"/>
    <p:sldId id="257" r:id="rId6"/>
    <p:sldId id="260" r:id="rId7"/>
    <p:sldId id="261" r:id="rId8"/>
    <p:sldId id="270" r:id="rId9"/>
    <p:sldId id="291" r:id="rId10"/>
    <p:sldId id="258" r:id="rId11"/>
    <p:sldId id="271" r:id="rId12"/>
    <p:sldId id="301" r:id="rId13"/>
    <p:sldId id="292" r:id="rId14"/>
    <p:sldId id="293" r:id="rId15"/>
    <p:sldId id="294" r:id="rId16"/>
    <p:sldId id="295" r:id="rId17"/>
    <p:sldId id="296" r:id="rId18"/>
    <p:sldId id="306" r:id="rId19"/>
    <p:sldId id="302" r:id="rId20"/>
    <p:sldId id="303" r:id="rId21"/>
    <p:sldId id="304" r:id="rId22"/>
    <p:sldId id="308" r:id="rId23"/>
    <p:sldId id="305" r:id="rId24"/>
    <p:sldId id="310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5" d="100"/>
          <a:sy n="75" d="100"/>
        </p:scale>
        <p:origin x="288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  <a:endParaRPr lang="en-US" dirty="0"/>
          </a:p>
        </p:txBody>
      </p:sp>
      <p:sp>
        <p:nvSpPr>
          <p:cNvPr id="12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 hasCustomPrompt="1"/>
          </p:nvPr>
        </p:nvSpPr>
        <p:spPr>
          <a:xfrm>
            <a:off x="3173984" y="2365248"/>
            <a:ext cx="5844032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  <a:endParaRPr lang="en-US" dirty="0"/>
          </a:p>
        </p:txBody>
      </p:sp>
      <p:sp>
        <p:nvSpPr>
          <p:cNvPr id="12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  <a:endParaRPr lang="en-US" dirty="0"/>
          </a:p>
        </p:txBody>
      </p:sp>
      <p:sp>
        <p:nvSpPr>
          <p:cNvPr id="11" name="Chart Placeholder 14"/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  <a:endParaRPr lang="en-US" dirty="0"/>
          </a:p>
        </p:txBody>
      </p:sp>
      <p:sp>
        <p:nvSpPr>
          <p:cNvPr id="12" name="Table Placeholder 16"/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  <a:endParaRPr lang="en-US" dirty="0"/>
          </a:p>
        </p:txBody>
      </p:sp>
      <p:sp>
        <p:nvSpPr>
          <p:cNvPr id="12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  <a:endParaRPr lang="en-US" dirty="0"/>
          </a:p>
        </p:txBody>
      </p:sp>
      <p:sp>
        <p:nvSpPr>
          <p:cNvPr id="12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6525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65257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57212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  <a:endParaRPr lang="en-US" dirty="0"/>
          </a:p>
        </p:txBody>
      </p:sp>
      <p:sp>
        <p:nvSpPr>
          <p:cNvPr id="12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  <a:endParaRPr lang="en-US" dirty="0"/>
          </a:p>
        </p:txBody>
      </p:sp>
      <p:sp>
        <p:nvSpPr>
          <p:cNvPr id="11" name="Chart Placeholder 14"/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  <a:endParaRPr lang="en-US" dirty="0"/>
          </a:p>
        </p:txBody>
      </p:sp>
      <p:sp>
        <p:nvSpPr>
          <p:cNvPr id="12" name="Table Placeholder 16"/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  <a:endParaRPr lang="en-US" dirty="0"/>
          </a:p>
        </p:txBody>
      </p:sp>
      <p:sp>
        <p:nvSpPr>
          <p:cNvPr id="12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5" Type="http://schemas.openxmlformats.org/officeDocument/2006/relationships/image" Target="../media/image11.png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9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47.png"/><Relationship Id="rId1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Lựa chọn linh kiện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97155" y="2296160"/>
            <a:ext cx="10490200" cy="40309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vi-VN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BJT: 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Dòng vào tầng1,2 chưa lớn </a:t>
            </a: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=&gt; C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họn Q1, Q2 có hfe ~200 lần 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Do Q1, Q2 công suất đã khuếch đại đủ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nhiều 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Q3 chọn hfe~60 lần.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28600" y="1277620"/>
            <a:ext cx="518477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vi-VN" altLang="en-US" sz="32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</a:t>
            </a: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ạch </a:t>
            </a:r>
            <a:r>
              <a:rPr lang="vi-VN" altLang="en-US" sz="32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khuếch đại âm thanh: </a:t>
            </a:r>
            <a:endParaRPr lang="vi-VN" altLang="en-US" sz="32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9" name="Content Placeholder 8"/>
          <p:cNvGraphicFramePr>
            <a:graphicFrameLocks noChangeAspect="1"/>
          </p:cNvGraphicFramePr>
          <p:nvPr>
            <p:ph sz="quarter" idx="13"/>
          </p:nvPr>
        </p:nvGraphicFramePr>
        <p:xfrm>
          <a:off x="7002780" y="1188085"/>
          <a:ext cx="5006340" cy="4909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2" imgW="6248400" imgH="6126480" progId="Paint.Picture">
                  <p:embed/>
                </p:oleObj>
              </mc:Choice>
              <mc:Fallback>
                <p:oleObj name="" r:id="rId2" imgW="6248400" imgH="6126480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02780" y="1188085"/>
                        <a:ext cx="5006340" cy="4909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Lựa chọn linh kiện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1145" y="857250"/>
            <a:ext cx="7772400" cy="55333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776" y="2896612"/>
            <a:ext cx="3930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320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BJT 2N2222 có hfe và VBE(on) sự ổn định hơn khi IC thay đổi </a:t>
            </a:r>
            <a:endParaRPr lang="vi-VN" sz="3200" i="0" u="none" strike="noStrike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25" y="4465320"/>
            <a:ext cx="4272915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32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32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32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họn </a:t>
            </a:r>
            <a:r>
              <a:rPr lang="en-US" sz="3200" b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BJT 2N2222 </a:t>
            </a:r>
            <a:r>
              <a:rPr lang="en-US" sz="32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 BJT Q1 và Q2</a:t>
            </a:r>
            <a:endParaRPr lang="en-US" sz="3200" b="1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535" y="1149985"/>
            <a:ext cx="311658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BJT hfe~200</a:t>
            </a:r>
            <a:endParaRPr lang="en-US" sz="3200" b="1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8185" y="850265"/>
            <a:ext cx="6358255" cy="5542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Lựa chọn linh kiện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025" y="1453515"/>
            <a:ext cx="4455160" cy="3046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latinLnBrk="0"/>
            <a:r>
              <a:rPr lang="vi-VN" sz="32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BJT hfe ~60</a:t>
            </a:r>
            <a:endParaRPr lang="en-US" sz="3200" b="1" u="none" strike="noStrike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latinLnBrk="0"/>
            <a:endParaRPr lang="vi-VN" sz="3200" b="0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latinLnBrk="0"/>
            <a:r>
              <a:rPr lang="vi-VN" sz="32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Tiêu chí chịu được dòng lớn, hfe, VBE(on) ổn định </a:t>
            </a:r>
            <a:endParaRPr lang="vi-VN" sz="3200" b="1" i="0" u="none" strike="noStrike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latinLnBrk="0"/>
            <a:r>
              <a:rPr lang="vi-VN" sz="32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3200" b="1" i="0" u="none" strike="noStrike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Chọn BJT TI</a:t>
            </a:r>
            <a:r>
              <a:rPr lang="vi-VN" sz="3200" b="1" i="0" u="none" strike="noStrike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P41C</a:t>
            </a:r>
            <a:r>
              <a:rPr lang="en-US" sz="32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b="1" i="0" u="none" strike="noStrike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Sơ đồ nguyên lý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1661" y="4717237"/>
            <a:ext cx="10528300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Nguyên lý: 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220 VAC qua biến áp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24V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AC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chỉnh lưu cầu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IC cho đầu ra là 24V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DC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24VDC=&gt; đi qua 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5 diod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e =&gt;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20V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DC (24 – 5x0,7)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/>
          <a:srcRect t="3009" r="2971"/>
          <a:stretch>
            <a:fillRect/>
          </a:stretch>
        </p:blipFill>
        <p:spPr>
          <a:xfrm>
            <a:off x="2116455" y="908050"/>
            <a:ext cx="9243695" cy="3836670"/>
          </a:xfrm>
          <a:prstGeom prst="round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025" y="907903"/>
            <a:ext cx="13906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Mạch nguồn ổn áp 20V</a:t>
            </a:r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093470" y="1325880"/>
            <a:ext cx="1285875" cy="1397635"/>
          </a:xfrm>
          <a:prstGeom prst="straightConnector1">
            <a:avLst/>
          </a:prstGeom>
          <a:ln w="57150"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Sơ đồ nguyên lý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712" y="1297861"/>
            <a:ext cx="7908753" cy="50222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83220" y="812086"/>
            <a:ext cx="4073353" cy="5507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Nguyên lý: </a:t>
            </a:r>
            <a:endParaRPr 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ầng khuếch đại điện áp được mắc theo kiểu CE -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ín hiệu vào cực B được khuếch đại và ra ở cực C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ại đây tín hiệu đi qua bộ đệm Darlington và cuối cùng là đến Speaker.</a:t>
            </a:r>
            <a:endParaRPr lang="vi-V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908050"/>
            <a:ext cx="23114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Mạch 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khuếch đại âm 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endParaRPr lang="vi-V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642620" y="1861185"/>
            <a:ext cx="1392555" cy="1288415"/>
          </a:xfrm>
          <a:prstGeom prst="straightConnector1">
            <a:avLst/>
          </a:prstGeom>
          <a:ln w="57150"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/>
              <a:t>Tính toán giá trị linh kiện - DC </a:t>
            </a:r>
            <a:r>
              <a:rPr lang="vi-VN" altLang="en-US"/>
              <a:t>ANALYSIS</a:t>
            </a:r>
            <a:endParaRPr lang="vi-V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8513" t="4795" r="3659" b="201"/>
          <a:stretch>
            <a:fillRect/>
          </a:stretch>
        </p:blipFill>
        <p:spPr>
          <a:xfrm>
            <a:off x="697865" y="1585595"/>
            <a:ext cx="2194560" cy="4805680"/>
          </a:xfrm>
          <a:prstGeom prst="round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6"/>
              <p:cNvSpPr txBox="1"/>
              <p:nvPr/>
            </p:nvSpPr>
            <p:spPr>
              <a:xfrm>
                <a:off x="3743960" y="676910"/>
                <a:ext cx="8698865" cy="58159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Từ datasheet của 2N2222:</a:t>
                </a:r>
                <a:endParaRPr lang="en-US" sz="3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1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Chọn IC1 = 1mA</a:t>
                </a:r>
                <a:r>
                  <a:rPr 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31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VC1E1=10V</a:t>
                </a:r>
                <a:r>
                  <a:rPr lang="vi-VN" altLang="en-US" sz="31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vi-VN" altLang="en-US" sz="3100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vi-VN" altLang="en-US" sz="31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</a:t>
                </a:r>
                <a:r>
                  <a:rPr lang="en-US" sz="31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hfe = 180, VB1E1=0.65 V</a:t>
                </a:r>
                <a:r>
                  <a:rPr 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en-US" sz="3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 alt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</a:t>
                </a:r>
                <a:r>
                  <a:rPr 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IB1 = IC1 β1 ≈ 0.0056(mA)</a:t>
                </a:r>
                <a:endParaRPr lang="en-US" sz="3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Có VCC = IC1.RC1 +IE1.(REx +REy) +VCE1 </a:t>
                </a:r>
                <a:endParaRPr lang="en-US" sz="3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 altLang="en-US" sz="310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</a:t>
                </a:r>
                <a:r>
                  <a:rPr lang="en-US" sz="310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RC1 +REx +REy = 10(kΩ)</a:t>
                </a:r>
                <a:endParaRPr lang="en-US" sz="3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1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Chọn VE = 1/10 VCC</a:t>
                </a:r>
                <a:r>
                  <a:rPr 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1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2V</a:t>
                </a:r>
                <a:r>
                  <a:rPr 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3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vi-VN" alt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</a:t>
                </a:r>
                <a:r>
                  <a:rPr 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10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REx +REy = VE1/IE1 = 2(kΩ)</a:t>
                </a:r>
                <a:endParaRPr lang="en-US" sz="310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Với VE1=2V</a:t>
                </a:r>
                <a:r>
                  <a:rPr lang="vi-VN" alt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VB1E1 =0.65V  </a:t>
                </a:r>
                <a:r>
                  <a:rPr lang="vi-VN" alt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</a:t>
                </a:r>
                <a:r>
                  <a:rPr 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VB1=2.65 (V)</a:t>
                </a:r>
                <a:endParaRPr lang="en-US" sz="3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vi-VN" alt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hân áp từ VCC đến GND, có </a:t>
                </a:r>
                <a:endParaRPr lang="en-US" sz="3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VB1 = VCC.R2/(R1+R2) </a:t>
                </a:r>
                <a:r>
                  <a:rPr lang="vi-VN" alt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</a:t>
                </a:r>
                <a:r>
                  <a:rPr 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10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R1/R2 </a:t>
                </a:r>
                <a14:m>
                  <m:oMath xmlns:m="http://schemas.openxmlformats.org/officeDocument/2006/math">
                    <m:r>
                      <a:rPr lang="en-US" sz="3100" i="1">
                        <a:solidFill>
                          <a:schemeClr val="accent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vi-VN" altLang="en-US" sz="310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</a:t>
                </a:r>
                <a:r>
                  <a:rPr 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en-US" sz="3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vi-VN" alt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</a:t>
                </a:r>
                <a:r>
                  <a:rPr lang="vi-VN" altLang="en-US" sz="310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10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Chọn: R1 = 18(kΩ) ; R2 = 2(kΩ)</a:t>
                </a:r>
                <a:endParaRPr lang="en-US" sz="31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960" y="676910"/>
                <a:ext cx="8698865" cy="58159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19075" y="688340"/>
            <a:ext cx="33489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Common Emitter with Voltage 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Divider </a:t>
            </a:r>
            <a:endParaRPr lang="vi-V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/>
              <a:t>Tính toán giá trị linh kiện - DC </a:t>
            </a:r>
            <a:r>
              <a:rPr lang="vi-VN" altLang="en-US"/>
              <a:t>ANALYSIS</a:t>
            </a:r>
            <a:endParaRPr lang="vi-V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7" name="Text Box 6"/>
          <p:cNvSpPr txBox="1"/>
          <p:nvPr/>
        </p:nvSpPr>
        <p:spPr>
          <a:xfrm>
            <a:off x="3383915" y="688340"/>
            <a:ext cx="8698865" cy="5815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i="1">
                <a:latin typeface="Times New Roman" panose="02020603050405020304" pitchFamily="18" charset="0"/>
                <a:cs typeface="Times New Roman" panose="02020603050405020304" pitchFamily="18" charset="0"/>
              </a:rPr>
              <a:t>Từ datasheet của TIP41C,</a:t>
            </a:r>
            <a:endParaRPr lang="en-US" sz="3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100" i="1">
                <a:latin typeface="Times New Roman" panose="02020603050405020304" pitchFamily="18" charset="0"/>
                <a:cs typeface="Times New Roman" panose="02020603050405020304" pitchFamily="18" charset="0"/>
              </a:rPr>
              <a:t>Chọn: IC3=0.1 A, VC3E3=15V </a:t>
            </a:r>
            <a:endParaRPr lang="en-US" sz="3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1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3100" i="1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3100" i="1">
                <a:latin typeface="Times New Roman" panose="02020603050405020304" pitchFamily="18" charset="0"/>
                <a:cs typeface="Times New Roman" panose="02020603050405020304" pitchFamily="18" charset="0"/>
              </a:rPr>
              <a:t>β3=50, VB3E3=0.6 </a:t>
            </a:r>
            <a:r>
              <a:rPr lang="vi-VN" altLang="en-US" sz="3100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en-US" sz="3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alt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IB3 = IE2 = IC3/β3 = 2 (mA) ≈ IC2 </a:t>
            </a:r>
            <a:endParaRPr lang="en-US" sz="3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i="1">
                <a:latin typeface="Times New Roman" panose="02020603050405020304" pitchFamily="18" charset="0"/>
                <a:cs typeface="Times New Roman" panose="02020603050405020304" pitchFamily="18" charset="0"/>
              </a:rPr>
              <a:t>Với IC2=2 mA, (từ datasheet của 2N2222) có β2=150, VB2E2=0.65 V </a:t>
            </a:r>
            <a:endParaRPr lang="en-US" sz="3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 IB2 ≈ IC2 β2 =0.013 (mA) </a:t>
            </a:r>
            <a:endParaRPr lang="en-US" sz="3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Có: VCC = VC3E3 +IE3.RE3 </a:t>
            </a:r>
            <a:endParaRPr lang="en-US" sz="3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alt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 IE3</a:t>
            </a:r>
            <a:r>
              <a:rPr lang="vi-VN" alt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RE3 = 5, RE3 = 50Ω </a:t>
            </a:r>
            <a:r>
              <a:rPr lang="vi-VN" alt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 RE3 = 47Ω </a:t>
            </a:r>
            <a:endParaRPr lang="en-US" sz="31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∗ VC3E3 = 15V </a:t>
            </a:r>
            <a:r>
              <a:rPr lang="vi-VN" alt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VE3 = 5V </a:t>
            </a:r>
            <a:endParaRPr lang="en-US" sz="3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alt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 VB3 = 5.65</a:t>
            </a:r>
            <a:r>
              <a:rPr lang="vi-VN" alt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V = VE2 =&gt; VB2=6.3 V                        </a:t>
            </a:r>
            <a:r>
              <a:rPr lang="vi-VN" alt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RB2 = (VCC−VB2)/IB2 = 1080(kΩ)</a:t>
            </a:r>
            <a:endParaRPr lang="en-US" sz="31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075" y="697865"/>
            <a:ext cx="3348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Darlington 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Block </a:t>
            </a:r>
            <a:endParaRPr lang="vi-V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443865" y="1219835"/>
            <a:ext cx="2512695" cy="4909185"/>
          </a:xfrm>
          <a:prstGeom prst="round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/>
              <a:t>Tính toán giá trị linh kiện - AC </a:t>
            </a:r>
            <a:r>
              <a:rPr lang="vi-VN" altLang="en-US"/>
              <a:t>ANALYSIS</a:t>
            </a:r>
            <a:endParaRPr lang="vi-V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130810" y="903605"/>
            <a:ext cx="7204710" cy="3090545"/>
          </a:xfrm>
          <a:prstGeom prst="round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447915" y="903605"/>
            <a:ext cx="587248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rE1 = 26mV/IE1 = 26Ω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rE2 = 26mV/IE2 = 13Ω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rE3 = 26mV/IE3 = 0.26Ω 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31165" y="4085590"/>
            <a:ext cx="11957685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Có iE2 = iB3 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iE3 = β3.iB3 = β3.iE2 = β2.β3.iB2 </a:t>
            </a:r>
            <a:endParaRPr lang="en-US" sz="32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tại C1: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iC1 = iRC1 +iB2 = vC1/RC1 +iB2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vC1 = iB2.β2.rE2 + iB3.β3.rE3 + iE3.(RE3//RL) 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542290" y="3096260"/>
            <a:ext cx="3348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Mô hình hóa 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endParaRPr lang="vi-V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/>
              <a:t>Tính toán giá trị linh kiện - </a:t>
            </a:r>
            <a:r>
              <a:rPr lang="vi-VN" altLang="en-US">
                <a:sym typeface="+mn-ea"/>
              </a:rPr>
              <a:t>AC ANALYSIS</a:t>
            </a:r>
            <a:br>
              <a:rPr lang="vi-VN" altLang="en-US"/>
            </a:br>
            <a:endParaRPr lang="vi-V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5" name="Text Box 4"/>
          <p:cNvSpPr txBox="1"/>
          <p:nvPr/>
        </p:nvSpPr>
        <p:spPr>
          <a:xfrm>
            <a:off x="-85725" y="1040765"/>
            <a:ext cx="1278953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vC1 = iB2.β2.rE2 + iB3.β3.rE3 + iE3.(RE3//RL) 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=iB2.β2.rE2 + β2.iB2.β3.rE3 + β2.β3.iB2.(RE3//RL) 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=iB2(β2.rE2 + β2.β3.rE3 + β2.β3.(RE3//RL)) 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iC1=iB2(1/RC1.β2.rE2+1/RC1.β2.β3.rE3+1/RC1 .β2.β3.(RE3//RL))+1)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➠ </a:t>
            </a:r>
            <a:r>
              <a:rPr lang="en-US" sz="32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 = vout3/vin1 = vE3/vB1 </a:t>
            </a:r>
            <a:endParaRPr lang="en-US" sz="32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= 10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Thay số ta tính được 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REx = 650Ω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, mà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REx +REy = 2(kΩ) 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US" sz="3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REy = 1,35(kΩ)</a:t>
            </a:r>
            <a:endParaRPr lang="en-US" sz="32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quarter" idx="13"/>
          </p:nvPr>
        </p:nvPicPr>
        <p:blipFill>
          <a:blip r:embed="rId1"/>
          <a:srcRect t="8652"/>
          <a:stretch>
            <a:fillRect/>
          </a:stretch>
        </p:blipFill>
        <p:spPr>
          <a:xfrm>
            <a:off x="0" y="3684270"/>
            <a:ext cx="8005445" cy="7442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/>
              <a:t>Tính toán giá trị linh kiện - tính giá trị tụ </a:t>
            </a:r>
            <a:r>
              <a:rPr lang="vi-VN" altLang="en-US"/>
              <a:t>điện</a:t>
            </a:r>
            <a:endParaRPr lang="vi-V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10156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6"/>
              <p:cNvSpPr txBox="1"/>
              <p:nvPr/>
            </p:nvSpPr>
            <p:spPr>
              <a:xfrm>
                <a:off x="1094105" y="1268730"/>
                <a:ext cx="10003790" cy="17767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vi-VN" altLang="en-US" sz="32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Mô hình hóa tụ đơn giản: </a:t>
                </a:r>
                <a:r>
                  <a:rPr lang="en-US" sz="32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băng thôn</a:t>
                </a:r>
                <a:r>
                  <a:rPr lang="vi-VN" altLang="en-US" sz="32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g</a:t>
                </a:r>
                <a:r>
                  <a:rPr lang="en-US" sz="32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(20Hz,20kHz)</a:t>
                </a:r>
                <a:endParaRPr lang="en-US" sz="32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r>
                  <a:rPr lang="vi-VN" altLang="en-US" sz="32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</a:t>
                </a:r>
                <a14:m>
                  <m:oMath xmlns:m="http://schemas.openxmlformats.org/officeDocument/2006/math">
                    <m:r>
                      <a:rPr lang="en-US" altLang="vi-VN" sz="3200" i="1">
                        <a:latin typeface="Cambria Math" panose="02040503050406030204" charset="0"/>
                        <a:cs typeface="Cambria Math" panose="02040503050406030204" charset="0"/>
                      </a:rPr>
                      <m:t>≤</m:t>
                    </m:r>
                  </m:oMath>
                </a14:m>
                <a:r>
                  <a:rPr lang="vi-VN" altLang="en-US" sz="3200" i="1">
                    <a:latin typeface="Cambria Math" panose="02040503050406030204" charset="0"/>
                    <a:cs typeface="Cambria Math" panose="02040503050406030204" charset="0"/>
                  </a:rPr>
                  <a:t>20Hz </a:t>
                </a:r>
                <a:r>
                  <a:rPr lang="vi-VN" altLang="en-US" sz="3200">
                    <a:latin typeface="Cambria Math" panose="02040503050406030204" charset="0"/>
                    <a:cs typeface="Cambria Math" panose="02040503050406030204" charset="0"/>
                  </a:rPr>
                  <a:t>    =&gt;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vi-VN" sz="3200" i="1">
                            <a:solidFill>
                              <a:srgbClr val="0070C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vi-VN" altLang="en-US" sz="3200" i="1">
                            <a:solidFill>
                              <a:srgbClr val="0070C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vi-VN" altLang="en-US" sz="3200" i="1">
                            <a:solidFill>
                              <a:srgbClr val="0070C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altLang="vi-VN" sz="3200" i="1">
                            <a:solidFill>
                              <a:srgbClr val="0070C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𝜋</m:t>
                        </m:r>
                        <m:r>
                          <a:rPr lang="vi-VN" altLang="en-US" sz="3200" i="1">
                            <a:solidFill>
                              <a:srgbClr val="0070C0"/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</a:rPr>
                          <m:t>RC</m:t>
                        </m:r>
                      </m:den>
                    </m:f>
                    <m:r>
                      <a:rPr lang="en-US" altLang="vi-VN" sz="3200" i="1">
                        <a:solidFill>
                          <a:srgbClr val="0070C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≤</m:t>
                    </m:r>
                    <m:r>
                      <a:rPr lang="vi-VN" altLang="en-US" sz="3200" i="1">
                        <a:solidFill>
                          <a:srgbClr val="0070C0"/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</a:rPr>
                      <m:t>20</m:t>
                    </m:r>
                  </m:oMath>
                </a14:m>
                <a:endParaRPr lang="en-US" sz="3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vi-VN" altLang="en-US" sz="32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05" y="1268730"/>
                <a:ext cx="10003790" cy="177673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hart Placeholder 8"/>
          <p:cNvPicPr>
            <a:picLocks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337820" y="2850515"/>
            <a:ext cx="5757545" cy="3335655"/>
          </a:xfrm>
          <a:prstGeom prst="rect">
            <a:avLst/>
          </a:prstGeom>
        </p:spPr>
      </p:pic>
      <p:pic>
        <p:nvPicPr>
          <p:cNvPr id="10" name="Table Placeholder 9"/>
          <p:cNvPicPr>
            <a:picLocks noChangeAspect="1"/>
          </p:cNvPicPr>
          <p:nvPr>
            <p:ph type="tbl" sz="quarter" idx="14"/>
          </p:nvPr>
        </p:nvPicPr>
        <p:blipFill>
          <a:blip r:embed="rId3"/>
          <a:stretch>
            <a:fillRect/>
          </a:stretch>
        </p:blipFill>
        <p:spPr>
          <a:xfrm>
            <a:off x="6095365" y="2802890"/>
            <a:ext cx="5677535" cy="3232150"/>
          </a:xfrm>
          <a:prstGeom prst="rect">
            <a:avLst/>
          </a:prstGeom>
        </p:spPr>
      </p:pic>
      <p:sp>
        <p:nvSpPr>
          <p:cNvPr id="11" name="TextBox 8"/>
          <p:cNvSpPr txBox="1"/>
          <p:nvPr/>
        </p:nvSpPr>
        <p:spPr>
          <a:xfrm>
            <a:off x="411480" y="2280920"/>
            <a:ext cx="3348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Tụ 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endParaRPr lang="vi-V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6096000" y="2280920"/>
            <a:ext cx="3348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Tụ C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vi-V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490" y="2679065"/>
            <a:ext cx="8414385" cy="2127250"/>
          </a:xfrm>
        </p:spPr>
        <p:txBody>
          <a:bodyPr/>
          <a:lstStyle/>
          <a:p>
            <a:r>
              <a:rPr lang="vi-VN" altLang="en-US" sz="6600"/>
              <a:t>ĐIỆN TỬ TƯƠNG TỰ</a:t>
            </a:r>
            <a:endParaRPr lang="vi-VN" altLang="en-US" sz="6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/>
              <a:t>Tính toán giá trị linh kiện - tính giá trị tụ </a:t>
            </a:r>
            <a:r>
              <a:rPr lang="vi-VN" altLang="en-US"/>
              <a:t>điện</a:t>
            </a:r>
            <a:endParaRPr lang="vi-V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6"/>
              <p:cNvSpPr txBox="1"/>
              <p:nvPr/>
            </p:nvSpPr>
            <p:spPr>
              <a:xfrm>
                <a:off x="1094105" y="1282700"/>
                <a:ext cx="10003790" cy="17767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vi-VN" altLang="en-US" sz="32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Mô hình hóa tụ đơn giản: </a:t>
                </a:r>
                <a:r>
                  <a:rPr lang="en-US" sz="32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băng thôn</a:t>
                </a:r>
                <a:r>
                  <a:rPr lang="vi-VN" altLang="en-US" sz="32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g</a:t>
                </a:r>
                <a:r>
                  <a:rPr lang="en-US" sz="32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(20Hz,20kHz)</a:t>
                </a:r>
                <a:endParaRPr lang="en-US" sz="32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r>
                  <a:rPr lang="vi-VN" altLang="en-US" sz="32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</a:t>
                </a:r>
                <a14:m>
                  <m:oMath xmlns:m="http://schemas.openxmlformats.org/officeDocument/2006/math">
                    <m:r>
                      <a:rPr lang="en-US" altLang="vi-VN" sz="3200" i="1">
                        <a:latin typeface="Cambria Math" panose="02040503050406030204" charset="0"/>
                        <a:cs typeface="Cambria Math" panose="02040503050406030204" charset="0"/>
                      </a:rPr>
                      <m:t>≤</m:t>
                    </m:r>
                  </m:oMath>
                </a14:m>
                <a:r>
                  <a:rPr lang="vi-VN" altLang="en-US" sz="3200" i="1">
                    <a:latin typeface="Cambria Math" panose="02040503050406030204" charset="0"/>
                    <a:cs typeface="Cambria Math" panose="02040503050406030204" charset="0"/>
                  </a:rPr>
                  <a:t>20Hz </a:t>
                </a:r>
                <a:r>
                  <a:rPr lang="vi-VN" altLang="en-US" sz="3200">
                    <a:latin typeface="Cambria Math" panose="02040503050406030204" charset="0"/>
                    <a:cs typeface="Cambria Math" panose="02040503050406030204" charset="0"/>
                  </a:rPr>
                  <a:t>    =&gt;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vi-VN" sz="3200" i="1">
                            <a:solidFill>
                              <a:srgbClr val="0070C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vi-VN" altLang="en-US" sz="3200" i="1">
                            <a:solidFill>
                              <a:srgbClr val="0070C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vi-VN" altLang="en-US" sz="3200" i="1">
                            <a:solidFill>
                              <a:srgbClr val="0070C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altLang="vi-VN" sz="3200" i="1">
                            <a:solidFill>
                              <a:srgbClr val="0070C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𝜋</m:t>
                        </m:r>
                        <m:r>
                          <a:rPr lang="vi-VN" altLang="en-US" sz="3200" i="1">
                            <a:solidFill>
                              <a:srgbClr val="0070C0"/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</a:rPr>
                          <m:t>𝑅𝐶</m:t>
                        </m:r>
                      </m:den>
                    </m:f>
                    <m:r>
                      <a:rPr lang="en-US" altLang="vi-VN" sz="3200" i="1">
                        <a:solidFill>
                          <a:srgbClr val="0070C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≤</m:t>
                    </m:r>
                    <m:r>
                      <a:rPr lang="vi-VN" altLang="en-US" sz="3200" i="1">
                        <a:solidFill>
                          <a:srgbClr val="0070C0"/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</a:rPr>
                      <m:t>20</m:t>
                    </m:r>
                  </m:oMath>
                </a14:m>
                <a:endParaRPr lang="en-US" sz="3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vi-VN" altLang="en-US" sz="32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05" y="1282700"/>
                <a:ext cx="10003790" cy="177673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8"/>
          <p:cNvSpPr txBox="1"/>
          <p:nvPr/>
        </p:nvSpPr>
        <p:spPr>
          <a:xfrm>
            <a:off x="411480" y="2280920"/>
            <a:ext cx="3348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Tụ C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vi-V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6096000" y="2280920"/>
            <a:ext cx="3348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Tụ C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vi-V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Table Placeholder 5"/>
          <p:cNvPicPr>
            <a:picLocks noChangeAspect="1"/>
          </p:cNvPicPr>
          <p:nvPr>
            <p:ph type="tbl" sz="quarter" idx="14"/>
          </p:nvPr>
        </p:nvPicPr>
        <p:blipFill>
          <a:blip r:embed="rId2"/>
          <a:srcRect r="25993"/>
          <a:stretch>
            <a:fillRect/>
          </a:stretch>
        </p:blipFill>
        <p:spPr>
          <a:xfrm>
            <a:off x="202565" y="2769235"/>
            <a:ext cx="5749925" cy="299783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8991600" y="519493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095" y="3793490"/>
            <a:ext cx="1989455" cy="5797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40" y="2752090"/>
            <a:ext cx="5384800" cy="36645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/>
              <a:t>Mô phỏng - MẠCH NGUỒN 20V </a:t>
            </a:r>
            <a:r>
              <a:rPr lang="vi-VN" altLang="en-US"/>
              <a:t>VỚI </a:t>
            </a:r>
            <a:endParaRPr lang="vi-V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207010" y="1234440"/>
            <a:ext cx="10214610" cy="4262120"/>
          </a:xfrm>
          <a:prstGeom prst="round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38455" y="5600700"/>
            <a:ext cx="103886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Điện á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p ra khoảng 20 VDC =&gt; đáp ứng được chỉ tiêu nguồn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809625" y="1722120"/>
            <a:ext cx="749300" cy="1113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384425" y="1722120"/>
            <a:ext cx="749300" cy="1113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156700" y="3550285"/>
            <a:ext cx="749300" cy="1113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336040" y="2785110"/>
            <a:ext cx="121920" cy="68834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11805" y="2730500"/>
            <a:ext cx="121920" cy="68834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7"/>
          </p:cNvCxnSpPr>
          <p:nvPr/>
        </p:nvCxnSpPr>
        <p:spPr>
          <a:xfrm flipV="1">
            <a:off x="9796145" y="2916555"/>
            <a:ext cx="370205" cy="79692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8"/>
          <p:cNvSpPr txBox="1"/>
          <p:nvPr/>
        </p:nvSpPr>
        <p:spPr>
          <a:xfrm>
            <a:off x="591820" y="3473450"/>
            <a:ext cx="3348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220VAC</a:t>
            </a:r>
            <a:endParaRPr lang="vi-VN" altLang="en-US" sz="28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2875280" y="3473450"/>
            <a:ext cx="3348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4VAC</a:t>
            </a:r>
            <a:endParaRPr lang="vi-VN" altLang="en-US" sz="28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9298305" y="2394585"/>
            <a:ext cx="3348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20V</a:t>
            </a:r>
            <a:r>
              <a:rPr lang="vi-V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</a:t>
            </a:r>
            <a:endParaRPr lang="vi-VN" altLang="en-US" sz="28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/>
              <a:t>Mô phỏng - MẠCH KHUẾCH ĐẠI ÂM THANH VỚI SLTSPICE</a:t>
            </a:r>
            <a:r>
              <a:rPr lang="vi-VN" altLang="en-US" u="heavy"/>
              <a:t> </a:t>
            </a:r>
            <a:endParaRPr lang="vi-V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100965" y="977900"/>
            <a:ext cx="6902450" cy="5093970"/>
          </a:xfrm>
          <a:prstGeom prst="roundRect">
            <a:avLst/>
          </a:prstGeom>
        </p:spPr>
      </p:pic>
      <p:sp>
        <p:nvSpPr>
          <p:cNvPr id="15" name="TextBox 8"/>
          <p:cNvSpPr txBox="1"/>
          <p:nvPr/>
        </p:nvSpPr>
        <p:spPr>
          <a:xfrm>
            <a:off x="7064375" y="977900"/>
            <a:ext cx="54044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Mạch mô phỏng theo các giá trị tính 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vi-V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617980" y="1737360"/>
            <a:ext cx="1661160" cy="41414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3922395" y="1737360"/>
            <a:ext cx="2713990" cy="41421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Box 8"/>
          <p:cNvSpPr txBox="1"/>
          <p:nvPr/>
        </p:nvSpPr>
        <p:spPr>
          <a:xfrm>
            <a:off x="100965" y="1286510"/>
            <a:ext cx="5404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 Amplifier</a:t>
            </a:r>
            <a:endParaRPr lang="vi-VN" altLang="en-US" sz="28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4774565" y="1286510"/>
            <a:ext cx="5404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Darlington</a:t>
            </a:r>
            <a:endParaRPr lang="vi-VN" altLang="en-US" sz="28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631440" y="3235960"/>
            <a:ext cx="739140" cy="911225"/>
          </a:xfrm>
          <a:prstGeom prst="ellipse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29125" y="2775585"/>
            <a:ext cx="739140" cy="911225"/>
          </a:xfrm>
          <a:prstGeom prst="ellipse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067300" y="3235960"/>
            <a:ext cx="739140" cy="911225"/>
          </a:xfrm>
          <a:prstGeom prst="ellipse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vi-VN" altLang="en-US">
                <a:sym typeface="+mn-ea"/>
              </a:rPr>
              <a:t>Mô phỏng - MẠCH KHUẾCH ĐẠI ÂM THANH VỚI SLTSPICE</a:t>
            </a:r>
            <a:r>
              <a:rPr lang="vi-VN" altLang="en-US" u="heavy">
                <a:sym typeface="+mn-ea"/>
              </a:rPr>
              <a:t> </a:t>
            </a:r>
            <a:br>
              <a:rPr lang="vi-VN" altLang="en-US"/>
            </a:br>
            <a:endParaRPr lang="en-US"/>
          </a:p>
        </p:txBody>
      </p:sp>
      <p:pic>
        <p:nvPicPr>
          <p:cNvPr id="6" name="Chart Placeholder 5"/>
          <p:cNvPicPr>
            <a:picLocks noChangeAspect="1"/>
          </p:cNvPicPr>
          <p:nvPr>
            <p:ph type="chart" sz="quarter" idx="13"/>
          </p:nvPr>
        </p:nvPicPr>
        <p:blipFill>
          <a:blip r:embed="rId1"/>
          <a:stretch>
            <a:fillRect/>
          </a:stretch>
        </p:blipFill>
        <p:spPr>
          <a:xfrm>
            <a:off x="0" y="2461260"/>
            <a:ext cx="6096635" cy="3921125"/>
          </a:xfrm>
          <a:prstGeom prst="rect">
            <a:avLst/>
          </a:prstGeom>
        </p:spPr>
      </p:pic>
      <p:pic>
        <p:nvPicPr>
          <p:cNvPr id="8" name="Table Placeholder 7"/>
          <p:cNvPicPr>
            <a:picLocks noChangeAspect="1"/>
          </p:cNvPicPr>
          <p:nvPr>
            <p:ph type="tbl" sz="quarter" idx="14"/>
          </p:nvPr>
        </p:nvPicPr>
        <p:blipFill>
          <a:blip r:embed="rId2"/>
          <a:stretch>
            <a:fillRect/>
          </a:stretch>
        </p:blipFill>
        <p:spPr>
          <a:xfrm>
            <a:off x="6015990" y="2508885"/>
            <a:ext cx="5949950" cy="38436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11480" y="1052195"/>
                <a:ext cx="9474200" cy="150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vi-VN" altLang="en-US" sz="2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Mô phỏng kết quả vin và vout của mạch </a:t>
                </a:r>
                <a:r>
                  <a:rPr lang="vi-VN" altLang="en-US" sz="2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với:</a:t>
                </a:r>
                <a:endParaRPr lang="vi-V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vi-VN" altLang="en-US" sz="3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Trục tung là điện áp, trục hoành là thời gian</a:t>
                </a:r>
                <a:endParaRPr lang="vi-VN" altLang="en-US" sz="3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vi-VN" altLang="en-US" sz="3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 mô phỏng, nhận thấy </a:t>
                </a:r>
                <a:r>
                  <a:rPr lang="vi-VN" altLang="en-US" sz="320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 </a:t>
                </a:r>
                <a14:m>
                  <m:oMath xmlns:m="http://schemas.openxmlformats.org/officeDocument/2006/math">
                    <m:r>
                      <a:rPr lang="en-US" altLang="vi-VN" sz="3200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vi-VN" altLang="en-US" sz="320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12</a:t>
                </a:r>
                <a:r>
                  <a:rPr lang="vi-VN" altLang="en-US" sz="3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=&gt; có thể tin </a:t>
                </a:r>
                <a:r>
                  <a:rPr lang="vi-VN" altLang="en-US" sz="3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cậy</a:t>
                </a:r>
                <a:endParaRPr lang="vi-VN" altLang="en-US" sz="3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" y="1052195"/>
                <a:ext cx="9474200" cy="15068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vi-VN" altLang="en-US">
                <a:sym typeface="+mn-ea"/>
              </a:rPr>
              <a:t>Mô phỏng - MẠCH KHUẾCH ĐẠI ÂM THANH VỚI SLTSPICE</a:t>
            </a:r>
            <a:r>
              <a:rPr lang="vi-VN" altLang="en-US" u="heavy">
                <a:sym typeface="+mn-ea"/>
              </a:rPr>
              <a:t> </a:t>
            </a:r>
            <a:br>
              <a:rPr lang="vi-VN" altLang="en-US">
                <a:sym typeface="+mn-ea"/>
              </a:rPr>
            </a:br>
            <a:br>
              <a:rPr lang="en-US"/>
            </a:b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quarter" idx="13"/>
          </p:nvPr>
        </p:nvPicPr>
        <p:blipFill>
          <a:blip r:embed="rId1"/>
          <a:srcRect l="-258" t="188" r="258" b="3366"/>
          <a:stretch>
            <a:fillRect/>
          </a:stretch>
        </p:blipFill>
        <p:spPr>
          <a:xfrm>
            <a:off x="142240" y="824230"/>
            <a:ext cx="4029075" cy="53333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315" y="824865"/>
            <a:ext cx="5703570" cy="53327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046970" y="1332230"/>
            <a:ext cx="271907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</a:t>
            </a:r>
            <a:endParaRPr lang="vi-V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xuất 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bằng 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LTSpice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vi-VN" altLang="en-US">
                <a:sym typeface="+mn-ea"/>
              </a:rPr>
              <a:t>Mô phỏng - MẠCH KHUẾCH ĐẠI ÂM THANH VỚI SLTSPICE</a:t>
            </a:r>
            <a:r>
              <a:rPr lang="vi-VN" altLang="en-US" u="heavy">
                <a:sym typeface="+mn-ea"/>
              </a:rPr>
              <a:t> </a:t>
            </a:r>
            <a:br>
              <a:rPr lang="vi-VN" altLang="en-US">
                <a:sym typeface="+mn-ea"/>
              </a:rPr>
            </a:br>
            <a:br>
              <a:rPr lang="en-US"/>
            </a:b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3190" y="3995420"/>
            <a:ext cx="11640185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Mô phỏng Bandwidth của mạch với:</a:t>
            </a:r>
            <a:endParaRPr lang="vi-V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trục tung là giá trị dB, được tính bằng công thức </a:t>
            </a:r>
            <a:r>
              <a:rPr lang="vi-VN" altLang="en-US" sz="32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20log(vout/vin)</a:t>
            </a:r>
            <a:endParaRPr lang="vi-VN" altLang="en-US" sz="32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trục hoành là tần số </a:t>
            </a: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-73025" y="792480"/>
            <a:ext cx="12338050" cy="28740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vi-VN" altLang="en-US">
                <a:sym typeface="+mn-ea"/>
              </a:rPr>
              <a:t>Mô phỏng - SO SÁNH KẾT QUẢ TÍNH TOÁN VÀ KẾT QUẢ MÔ PHỎNG</a:t>
            </a:r>
            <a:br>
              <a:rPr lang="en-US"/>
            </a:br>
            <a:endParaRPr 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277495" y="985520"/>
          <a:ext cx="5671185" cy="4909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395"/>
                <a:gridCol w="1890395"/>
                <a:gridCol w="1890395"/>
              </a:tblGrid>
              <a:tr h="545465"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Đại lượng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 toán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phỏng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45465"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hfe1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45465"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IC1(mA)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45465"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hfe2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45465"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IC2(mA)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1.74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45465"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hfe3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45465"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IC3(mA)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45465"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VC1(V)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45465"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alt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vi-VN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8"/>
          <p:cNvSpPr txBox="1"/>
          <p:nvPr/>
        </p:nvSpPr>
        <p:spPr>
          <a:xfrm>
            <a:off x="6066155" y="707390"/>
            <a:ext cx="5787390" cy="5769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Dự đoán nguyên 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nhân sai số:</a:t>
            </a:r>
            <a:endParaRPr lang="vi-V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alt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Linh kiện BJT được chế tạo bởi nhiều công ty khác nhau</a:t>
            </a:r>
            <a:endParaRPr lang="vi-VN" altLang="en-US" sz="3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vi-VN" alt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=&gt; datasheet khác nhau </a:t>
            </a:r>
            <a:endParaRPr lang="vi-VN" altLang="en-US" sz="3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vi-VN" alt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vi-VN" altLang="en-US" sz="3100" i="1">
                <a:latin typeface="Times New Roman" panose="02020603050405020304" pitchFamily="18" charset="0"/>
                <a:cs typeface="Times New Roman" panose="02020603050405020304" pitchFamily="18" charset="0"/>
              </a:rPr>
              <a:t>đồ thị của hfe và VBE khác nhau</a:t>
            </a:r>
            <a:endParaRPr lang="vi-VN" altLang="en-US" sz="3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alt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Việc nhìn vào đồ thị hfe lấy một số tương đối chứ </a:t>
            </a:r>
            <a:r>
              <a:rPr lang="vi-VN" altLang="en-US" sz="3100" i="1">
                <a:latin typeface="Times New Roman" panose="02020603050405020304" pitchFamily="18" charset="0"/>
                <a:cs typeface="Times New Roman" panose="02020603050405020304" pitchFamily="18" charset="0"/>
              </a:rPr>
              <a:t>không chuẩn xác 100%</a:t>
            </a:r>
            <a:endParaRPr lang="vi-VN" altLang="en-US" sz="3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altLang="en-US" sz="3100" i="1">
                <a:latin typeface="Times New Roman" panose="02020603050405020304" pitchFamily="18" charset="0"/>
                <a:cs typeface="Times New Roman" panose="02020603050405020304" pitchFamily="18" charset="0"/>
              </a:rPr>
              <a:t>Xấp xỉ các phép toán </a:t>
            </a:r>
            <a:endParaRPr lang="vi-VN" altLang="en-US" sz="3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altLang="en-US" sz="3100" i="1">
                <a:latin typeface="Times New Roman" panose="02020603050405020304" pitchFamily="18" charset="0"/>
                <a:cs typeface="Times New Roman" panose="02020603050405020304" pitchFamily="18" charset="0"/>
              </a:rPr>
              <a:t>Phải chọn trở thực tế</a:t>
            </a:r>
            <a:r>
              <a:rPr lang="vi-VN" alt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 =&gt; không thể đáp ứng hoàn toàn chỉ tiêu</a:t>
            </a:r>
            <a:endParaRPr lang="vi-VN" altLang="en-US" sz="3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vi-VN" altLang="en-US">
                <a:sym typeface="+mn-ea"/>
              </a:rPr>
              <a:t>Thực hiện sản phẩm - Vẽ PCB bằng </a:t>
            </a:r>
            <a:r>
              <a:rPr lang="vi-VN" altLang="en-US">
                <a:sym typeface="+mn-ea"/>
              </a:rPr>
              <a:t>Altium</a:t>
            </a:r>
            <a:endParaRPr lang="vi-VN" altLang="en-US">
              <a:sym typeface="+mn-ea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240030" y="2150110"/>
            <a:ext cx="5510530" cy="3988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35" y="2233930"/>
            <a:ext cx="5292090" cy="39046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7515" y="1566545"/>
            <a:ext cx="3802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PCB mạch nguồn ổn 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áp 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6518275" y="1566545"/>
            <a:ext cx="6172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PCB mạch khuếch đại âm 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thanh 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27635" y="690880"/>
            <a:ext cx="1199705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khi thiết kế mạch nguyên lý, thực hiện vẽ mạch pcb với mạch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in 1 lớp, đi dây ở bottom layer.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6308090" y="1125220"/>
            <a:ext cx="5120640" cy="370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vi-VN" altLang="en-US">
                <a:sym typeface="+mn-ea"/>
              </a:rPr>
              <a:t>Thực hiện sản phẩm - Mạch sau khi hàn - Mạch </a:t>
            </a:r>
            <a:r>
              <a:rPr lang="vi-VN" altLang="en-US">
                <a:sym typeface="+mn-ea"/>
              </a:rPr>
              <a:t>nguồn</a:t>
            </a:r>
            <a:endParaRPr lang="vi-VN" altLang="en-US">
              <a:sym typeface="+mn-ea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7470" y="1053465"/>
            <a:ext cx="6457315" cy="5076190"/>
          </a:xfrm>
          <a:prstGeom prst="rect">
            <a:avLst/>
          </a:prstGeom>
        </p:spPr>
      </p:pic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36855" y="972185"/>
            <a:ext cx="3802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Mạch nguồn ổn 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áp 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8"/>
          <p:cNvSpPr txBox="1"/>
          <p:nvPr/>
        </p:nvSpPr>
        <p:spPr>
          <a:xfrm>
            <a:off x="7139940" y="1033780"/>
            <a:ext cx="3802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Biến 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áp </a:t>
            </a:r>
            <a:endParaRPr lang="vi-V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6773545" y="5053330"/>
            <a:ext cx="38023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Thêm led báo để xác định mạch hoạt động</a:t>
            </a: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3716020" y="4121785"/>
            <a:ext cx="880745" cy="128587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7" idx="5"/>
          </p:cNvCxnSpPr>
          <p:nvPr/>
        </p:nvCxnSpPr>
        <p:spPr>
          <a:xfrm>
            <a:off x="4467860" y="5219065"/>
            <a:ext cx="2305685" cy="3206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/>
          <p:cNvSpPr txBox="1"/>
          <p:nvPr/>
        </p:nvSpPr>
        <p:spPr>
          <a:xfrm>
            <a:off x="3790315" y="1033780"/>
            <a:ext cx="3802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 nhiệt </a:t>
            </a:r>
            <a:endParaRPr lang="vi-VN" altLang="en-US" sz="28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171315" y="1469390"/>
            <a:ext cx="314325" cy="51625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vi-VN" altLang="en-US">
                <a:sym typeface="+mn-ea"/>
              </a:rPr>
              <a:t>Thực hiện sản phẩm - Mạch sau khi hàn - Mạch khuếch đại âm </a:t>
            </a:r>
            <a:r>
              <a:rPr lang="vi-VN" altLang="en-US">
                <a:sym typeface="+mn-ea"/>
              </a:rPr>
              <a:t>thanh</a:t>
            </a:r>
            <a:endParaRPr lang="vi-VN" altLang="en-US">
              <a:sym typeface="+mn-ea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0" y="1924685"/>
            <a:ext cx="5774690" cy="40919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150" y="1924685"/>
            <a:ext cx="5703570" cy="40824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65170" y="5938520"/>
            <a:ext cx="3802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Mặt trước m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ạch</a:t>
            </a:r>
            <a:endParaRPr lang="vi-V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8"/>
          <p:cNvSpPr txBox="1"/>
          <p:nvPr/>
        </p:nvSpPr>
        <p:spPr>
          <a:xfrm>
            <a:off x="9848215" y="5887720"/>
            <a:ext cx="3802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Mặt 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sau m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ạch</a:t>
            </a:r>
            <a:endParaRPr lang="vi-V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338455" y="749300"/>
            <a:ext cx="115982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Bổ sung thêm công tắc bật/tắt và led báo nhận nguồn</a:t>
            </a: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Sử dụng trở công suất cho RE3 để chịu dòng lớn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hơn  </a:t>
            </a: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6215" y="2309495"/>
            <a:ext cx="1619250" cy="195326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35" y="4551680"/>
            <a:ext cx="5426075" cy="138684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27380" y="1210945"/>
            <a:ext cx="334010" cy="118491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166360" y="1757680"/>
            <a:ext cx="1901190" cy="31673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/>
          <p:cNvSpPr txBox="1"/>
          <p:nvPr/>
        </p:nvSpPr>
        <p:spPr>
          <a:xfrm>
            <a:off x="4924425" y="2142490"/>
            <a:ext cx="3802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 nhiệt </a:t>
            </a:r>
            <a:endParaRPr lang="vi-VN" altLang="en-US" sz="28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305425" y="2578100"/>
            <a:ext cx="314325" cy="51625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/>
          <p:cNvSpPr txBox="1"/>
          <p:nvPr/>
        </p:nvSpPr>
        <p:spPr>
          <a:xfrm>
            <a:off x="735330" y="1645920"/>
            <a:ext cx="10199370" cy="8489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 rtl="0" latinLnBrk="0"/>
            <a:r>
              <a:rPr lang="vi-VN" sz="4400" i="0" u="none" strike="noStrike" cap="all">
                <a:solidFill>
                  <a:srgbClr val="FF0000"/>
                </a:solidFill>
                <a:effectLst/>
                <a:latin typeface="+mj-lt"/>
              </a:rPr>
              <a:t>MẠCH </a:t>
            </a:r>
            <a:r>
              <a:rPr lang="vi-VN" sz="4400" i="0" u="none" strike="noStrike" cap="all">
                <a:solidFill>
                  <a:srgbClr val="FF0000"/>
                </a:solidFill>
                <a:effectLst/>
                <a:latin typeface="+mj-lt"/>
              </a:rPr>
              <a:t>KHUẾCH ĐẠI ÂM THANH</a:t>
            </a:r>
            <a:endParaRPr lang="vi-VN" sz="4400" i="0" cap="all">
              <a:solidFill>
                <a:srgbClr val="FF0000"/>
              </a:solidFill>
              <a:effectLst/>
              <a:latin typeface="+mj-lt"/>
            </a:endParaRPr>
          </a:p>
        </p:txBody>
      </p:sp>
      <p:sp>
        <p:nvSpPr>
          <p:cNvPr id="4" name="Title 6"/>
          <p:cNvSpPr txBox="1"/>
          <p:nvPr/>
        </p:nvSpPr>
        <p:spPr>
          <a:xfrm>
            <a:off x="1015284" y="2734195"/>
            <a:ext cx="7658816" cy="25147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200" err="1">
                <a:solidFill>
                  <a:schemeClr val="tx1"/>
                </a:solidFill>
              </a:rPr>
              <a:t>Nhóm</a:t>
            </a:r>
            <a:r>
              <a:rPr lang="en-US" sz="3200">
                <a:solidFill>
                  <a:schemeClr val="tx1"/>
                </a:solidFill>
              </a:rPr>
              <a:t> 6: </a:t>
            </a:r>
            <a:r>
              <a:rPr lang="vi-VN" altLang="en-US" sz="3200">
                <a:solidFill>
                  <a:schemeClr val="tx1"/>
                </a:solidFill>
              </a:rPr>
              <a:t> </a:t>
            </a:r>
            <a:r>
              <a:rPr lang="en-US" sz="3200">
                <a:solidFill>
                  <a:schemeClr val="tx1"/>
                </a:solidFill>
              </a:rPr>
              <a:t>Đoàn Quang Lưu</a:t>
            </a:r>
            <a:r>
              <a:rPr lang="vi-VN" altLang="en-US" sz="3200">
                <a:solidFill>
                  <a:schemeClr val="tx1"/>
                </a:solidFill>
              </a:rPr>
              <a:t>      - 20203884</a:t>
            </a:r>
            <a:endParaRPr lang="en-US" sz="3200" dirty="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	</a:t>
            </a:r>
            <a:r>
              <a:rPr lang="en-US" sz="3200">
                <a:solidFill>
                  <a:schemeClr val="tx1"/>
                </a:solidFill>
              </a:rPr>
              <a:t>  </a:t>
            </a:r>
            <a:r>
              <a:rPr lang="vi-VN" altLang="en-US" sz="3200">
                <a:solidFill>
                  <a:schemeClr val="tx1"/>
                </a:solidFill>
              </a:rPr>
              <a:t>      </a:t>
            </a:r>
            <a:r>
              <a:rPr lang="en-US" sz="3200">
                <a:solidFill>
                  <a:schemeClr val="tx1"/>
                </a:solidFill>
              </a:rPr>
              <a:t>Đặng Trường Giang</a:t>
            </a:r>
            <a:r>
              <a:rPr lang="vi-VN" altLang="en-US" sz="3200">
                <a:solidFill>
                  <a:schemeClr val="tx1"/>
                </a:solidFill>
              </a:rPr>
              <a:t> - 20200183</a:t>
            </a:r>
            <a:endParaRPr lang="vi-VN" altLang="en-US" sz="320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3200">
                <a:solidFill>
                  <a:schemeClr val="tx1"/>
                </a:solidFill>
              </a:rPr>
              <a:t>	 </a:t>
            </a:r>
            <a:r>
              <a:rPr lang="vi-VN" altLang="en-US" sz="3200">
                <a:solidFill>
                  <a:schemeClr val="tx1"/>
                </a:solidFill>
              </a:rPr>
              <a:t>      </a:t>
            </a:r>
            <a:r>
              <a:rPr lang="en-US" sz="3200">
                <a:solidFill>
                  <a:schemeClr val="tx1"/>
                </a:solidFill>
              </a:rPr>
              <a:t> Lê Quang Huy</a:t>
            </a:r>
            <a:r>
              <a:rPr lang="vi-VN" altLang="en-US" sz="3200">
                <a:solidFill>
                  <a:schemeClr val="tx1"/>
                </a:solidFill>
              </a:rPr>
              <a:t>            - 20200273</a:t>
            </a:r>
            <a:endParaRPr lang="vi-VN" altLang="en-US" sz="320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	</a:t>
            </a:r>
            <a:r>
              <a:rPr lang="en-US" sz="3200">
                <a:solidFill>
                  <a:schemeClr val="tx1"/>
                </a:solidFill>
              </a:rPr>
              <a:t> </a:t>
            </a:r>
            <a:r>
              <a:rPr lang="vi-VN" altLang="en-US" sz="3200">
                <a:solidFill>
                  <a:schemeClr val="tx1"/>
                </a:solidFill>
              </a:rPr>
              <a:t>      </a:t>
            </a:r>
            <a:r>
              <a:rPr lang="en-US" sz="3200">
                <a:solidFill>
                  <a:schemeClr val="tx1"/>
                </a:solidFill>
              </a:rPr>
              <a:t> Nguyễn Huy Toàn</a:t>
            </a:r>
            <a:r>
              <a:rPr lang="vi-VN" altLang="en-US" sz="3200">
                <a:solidFill>
                  <a:schemeClr val="tx1"/>
                </a:solidFill>
              </a:rPr>
              <a:t>     - 20203890</a:t>
            </a:r>
            <a:endParaRPr lang="vi-VN" altLang="en-US" sz="320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800" err="1">
                <a:solidFill>
                  <a:schemeClr val="tx1"/>
                </a:solidFill>
              </a:rPr>
              <a:t>G</a:t>
            </a:r>
            <a:r>
              <a:rPr lang="vi-VN" altLang="en-US" sz="2800" err="1">
                <a:solidFill>
                  <a:schemeClr val="tx1"/>
                </a:solidFill>
              </a:rPr>
              <a:t>VHD</a:t>
            </a:r>
            <a:r>
              <a:rPr lang="en-US" sz="2800">
                <a:solidFill>
                  <a:schemeClr val="tx1"/>
                </a:solidFill>
              </a:rPr>
              <a:t>: </a:t>
            </a:r>
            <a:r>
              <a:rPr lang="vi-VN" altLang="en-US" sz="2800">
                <a:solidFill>
                  <a:schemeClr val="tx1"/>
                </a:solidFill>
              </a:rPr>
              <a:t> </a:t>
            </a:r>
            <a:r>
              <a:rPr lang="en-US" sz="2800">
                <a:solidFill>
                  <a:schemeClr val="tx1"/>
                </a:solidFill>
              </a:rPr>
              <a:t>Phạm Nguyễn Thanh Loan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vi-VN" altLang="en-US">
                <a:sym typeface="+mn-ea"/>
              </a:rPr>
              <a:t>Thực hiện sản phẩm - Mạch sản </a:t>
            </a:r>
            <a:r>
              <a:rPr lang="vi-VN" altLang="en-US">
                <a:sym typeface="+mn-ea"/>
              </a:rPr>
              <a:t>phẩm</a:t>
            </a:r>
            <a:endParaRPr lang="vi-VN" altLang="en-US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338455" y="812800"/>
            <a:ext cx="7441565" cy="523303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11465" y="3868420"/>
            <a:ext cx="404558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Sau khi hoàn thiện mạch, thực hiện kết nối các phần bằng dây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cắm  </a:t>
            </a: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7780020" y="925830"/>
            <a:ext cx="38023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toàn bộ mạch sản 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vi-V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vi-VN" altLang="en-US"/>
              <a:t>Đo đạc, kết </a:t>
            </a:r>
            <a:r>
              <a:rPr lang="vi-VN" altLang="en-US"/>
              <a:t>quả</a:t>
            </a:r>
            <a:endParaRPr lang="vi-V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85725" y="1427480"/>
            <a:ext cx="7748905" cy="4712970"/>
          </a:xfrm>
          <a:prstGeom prst="round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85725" y="905510"/>
            <a:ext cx="3802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Đo Vout mạch 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endParaRPr lang="vi-V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8051165" y="1623695"/>
            <a:ext cx="380238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Thực hiện đo bằng đồng hồ vạn năng tại đầu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Đèn led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sáng </a:t>
            </a: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Vout là áp 20.5 V</a:t>
            </a: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=&gt; có thể sử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vi-VN" altLang="en-US"/>
              <a:t>Đo đạc, kết quả - Mạch khuếch đại âm </a:t>
            </a:r>
            <a:r>
              <a:rPr lang="vi-VN" altLang="en-US"/>
              <a:t>thanh </a:t>
            </a:r>
            <a:endParaRPr lang="vi-VN" altLang="en-US"/>
          </a:p>
        </p:txBody>
      </p:sp>
      <p:sp>
        <p:nvSpPr>
          <p:cNvPr id="12" name="TextBox 8"/>
          <p:cNvSpPr txBox="1"/>
          <p:nvPr/>
        </p:nvSpPr>
        <p:spPr>
          <a:xfrm>
            <a:off x="338455" y="1413510"/>
            <a:ext cx="1160018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Kết nối đầu vào với điện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thoại:</a:t>
            </a: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Công tắc hoạt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Led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Âm thanh nghe ổn, không rè, nghe rõ tiếng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=&gt; có thể tin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Link demo test mạch: </a:t>
            </a:r>
            <a:r>
              <a:rPr lang="vi-VN" altLang="en-US" sz="32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https://www.youtube.com/shorts/8q9tHW0g0Ds</a:t>
            </a:r>
            <a:endParaRPr lang="vi-VN" altLang="en-US" sz="32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vi-VN" altLang="en-US"/>
              <a:t>Đo đạc, kết </a:t>
            </a:r>
            <a:r>
              <a:rPr lang="vi-VN" altLang="en-US"/>
              <a:t>quả</a:t>
            </a:r>
            <a:endParaRPr lang="vi-VN" altLang="en-US"/>
          </a:p>
        </p:txBody>
      </p:sp>
      <p:sp>
        <p:nvSpPr>
          <p:cNvPr id="6" name="TextBox 8"/>
          <p:cNvSpPr txBox="1"/>
          <p:nvPr/>
        </p:nvSpPr>
        <p:spPr>
          <a:xfrm>
            <a:off x="85725" y="1049020"/>
            <a:ext cx="116503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Link đo mạch với oxilo: </a:t>
            </a:r>
            <a:r>
              <a:rPr lang="vi-VN" altLang="en-US" sz="28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https://www.youtube.com/watch?v=Fx3Q41rvhPA</a:t>
            </a:r>
            <a:endParaRPr lang="vi-VN" altLang="en-US" sz="28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Đo vin và vout của </a:t>
            </a: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endParaRPr lang="vi-V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8"/>
              <p:cNvSpPr txBox="1"/>
              <p:nvPr/>
            </p:nvSpPr>
            <p:spPr>
              <a:xfrm>
                <a:off x="8537575" y="1761490"/>
                <a:ext cx="4054475" cy="3907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vi-VN" alt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Thực hiện đo bằng</a:t>
                </a:r>
                <a:endParaRPr lang="vi-VN" altLang="en-US" sz="3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vi-VN" alt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 alt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oxilo: </a:t>
                </a:r>
                <a:endParaRPr lang="vi-VN" altLang="en-US" sz="3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vi-VN" alt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vout </a:t>
                </a:r>
                <a14:m>
                  <m:oMath xmlns:m="http://schemas.openxmlformats.org/officeDocument/2006/math">
                    <m:r>
                      <a:rPr lang="en-US" altLang="vi-VN" sz="3100" i="1"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vi-VN" alt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1.3VAC</a:t>
                </a:r>
                <a:endParaRPr lang="vi-VN" altLang="en-US" sz="3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vi-VN" alt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 có thể sử </a:t>
                </a:r>
                <a:r>
                  <a:rPr lang="vi-VN" alt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dụng</a:t>
                </a:r>
                <a:endParaRPr lang="vi-VN" altLang="en-US" sz="3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vi-VN" alt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vin </a:t>
                </a:r>
                <a14:m>
                  <m:oMath xmlns:m="http://schemas.openxmlformats.org/officeDocument/2006/math">
                    <m:r>
                      <a:rPr lang="en-US" altLang="vi-VN" sz="3100" i="1">
                        <a:latin typeface="Cambria Math" panose="02040503050406030204" charset="0"/>
                        <a:cs typeface="Cambria Math" panose="02040503050406030204" charset="0"/>
                      </a:rPr>
                      <m:t>≈</m:t>
                    </m:r>
                  </m:oMath>
                </a14:m>
                <a:r>
                  <a:rPr lang="vi-VN" alt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0.12 </a:t>
                </a:r>
                <a:r>
                  <a:rPr lang="vi-VN" alt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VAC</a:t>
                </a:r>
                <a:endParaRPr lang="vi-VN" altLang="en-US" sz="3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0">
                  <a:buFont typeface="Arial" panose="020B0604020202020204" pitchFamily="34" charset="0"/>
                  <a:buNone/>
                </a:pPr>
                <a:r>
                  <a:rPr lang="vi-VN" alt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 Av=10.</a:t>
                </a:r>
                <a:r>
                  <a:rPr lang="vi-VN" alt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endParaRPr lang="vi-VN" altLang="en-US" sz="3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0">
                  <a:buFont typeface="Arial" panose="020B0604020202020204" pitchFamily="34" charset="0"/>
                  <a:buNone/>
                </a:pPr>
                <a:r>
                  <a:rPr lang="vi-VN" alt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 đáp ứng chỉ tiêu </a:t>
                </a:r>
                <a:endParaRPr lang="vi-VN" altLang="en-US" sz="3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0">
                  <a:buFont typeface="Arial" panose="020B0604020202020204" pitchFamily="34" charset="0"/>
                  <a:buNone/>
                </a:pPr>
                <a:r>
                  <a:rPr lang="vi-VN" alt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đặt </a:t>
                </a:r>
                <a:r>
                  <a:rPr lang="vi-VN" altLang="en-US" sz="3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 </a:t>
                </a:r>
                <a:endParaRPr lang="vi-VN" altLang="en-US" sz="3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575" y="1761490"/>
                <a:ext cx="4054475" cy="390779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335" y="2077720"/>
            <a:ext cx="8524240" cy="35909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/>
          <p:nvPr>
            <p:ph type="title"/>
          </p:nvPr>
        </p:nvSpPr>
        <p:spPr/>
        <p:txBody>
          <a:bodyPr/>
          <a:p>
            <a:r>
              <a:rPr lang="vi-VN" altLang="en-US"/>
              <a:t>Hướng phát </a:t>
            </a:r>
            <a:r>
              <a:rPr lang="vi-VN" altLang="en-US"/>
              <a:t>triển</a:t>
            </a:r>
            <a:endParaRPr lang="vi-V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338455" y="1578610"/>
            <a:ext cx="1104773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Về cơ bản thì sản phẩm đã đạt được chức năng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- Tương lai, có thể cải thiện thêm như việc ổn định hơn hệ số khuếch đại của mạch.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Có thể lắp thêm sau tầng Darlington 1 tầng nữa là 2 mạch khuếch đại công suất loại B ngược chiều nhau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tăng hiệu năng sử dụng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3" name="Title 10"/>
          <p:cNvSpPr txBox="1"/>
          <p:nvPr/>
        </p:nvSpPr>
        <p:spPr>
          <a:xfrm>
            <a:off x="5502529" y="26790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  <a:endParaRPr lang="en-US" sz="4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39371" y="1505249"/>
            <a:ext cx="11514528" cy="4909124"/>
          </a:xfrm>
        </p:spPr>
        <p:txBody>
          <a:bodyPr/>
          <a:lstStyle/>
          <a:p>
            <a:pPr marL="0" indent="0">
              <a:buNone/>
            </a:pPr>
            <a:r>
              <a:rPr lang="en-US" sz="48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Nguyên lý mạch điện</a:t>
            </a:r>
            <a:endParaRPr lang="en-US" sz="4800" b="1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48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Tính toán</a:t>
            </a:r>
            <a:endParaRPr lang="en-US" sz="6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48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Mô phỏng</a:t>
            </a:r>
            <a:endParaRPr lang="en-US" sz="4800" b="1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4. Sản Phẩm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>
                <a:solidFill>
                  <a:srgbClr val="FFFFFF"/>
                </a:solidFill>
                <a:effectLst/>
              </a:rPr>
              <a:t>PHÂN TÍCH BÀI TOÁN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9" name="Hộp Văn bản 8"/>
          <p:cNvSpPr txBox="1"/>
          <p:nvPr/>
        </p:nvSpPr>
        <p:spPr>
          <a:xfrm>
            <a:off x="351436" y="1367821"/>
            <a:ext cx="8106764" cy="1654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Yêu cầu: Thiết kế bộ khuếch đại âm thanh có thể nghe ở khoảng cách 10m</a:t>
            </a:r>
            <a:endParaRPr lang="en-US" sz="3600" dirty="0"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254" y="3755596"/>
            <a:ext cx="6426200" cy="2245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800" b="1" i="1" u="none" strike="noStrike">
                <a:effectLst/>
                <a:latin typeface="+mj-lt"/>
              </a:rPr>
              <a:t>Vì khoảng cách là 10m =&gt; Mức cường độ âm cần thiết là L = 80dB.</a:t>
            </a:r>
            <a:endParaRPr lang="vi-VN" sz="2800" b="1" i="0">
              <a:effectLst/>
              <a:latin typeface="+mj-lt"/>
            </a:endParaRPr>
          </a:p>
          <a:p>
            <a:pPr algn="l"/>
            <a:r>
              <a:rPr lang="vi-VN" sz="2800" b="1" i="1" u="none" strike="noStrike">
                <a:effectLst/>
                <a:latin typeface="+mj-lt"/>
              </a:rPr>
              <a:t>Với khoảng </a:t>
            </a:r>
            <a:r>
              <a:rPr lang="vi-VN" sz="2800" b="1" i="1" u="none" strike="noStrike">
                <a:effectLst/>
                <a:latin typeface="+mj-lt"/>
              </a:rPr>
              <a:t>cách(R = 10m)</a:t>
            </a:r>
            <a:r>
              <a:rPr lang="el-GR" sz="2800" b="1" i="1" u="none" strike="noStrike">
                <a:effectLst/>
                <a:latin typeface="+mj-lt"/>
              </a:rPr>
              <a:t>, </a:t>
            </a:r>
            <a:r>
              <a:rPr lang="vi-VN" sz="2800" b="1" i="1" u="none" strike="noStrike">
                <a:effectLst/>
                <a:latin typeface="+mj-lt"/>
              </a:rPr>
              <a:t>ta tính được Pout = 0.063W </a:t>
            </a:r>
            <a:endParaRPr lang="vi-VN" sz="2800" b="1" i="0">
              <a:effectLst/>
              <a:latin typeface="+mj-lt"/>
            </a:endParaRPr>
          </a:p>
          <a:p>
            <a:pPr algn="l"/>
            <a:r>
              <a:rPr lang="vi-VN" sz="2800" b="1" i="1" u="none" strike="noStrike">
                <a:effectLst/>
                <a:latin typeface="+mj-lt"/>
              </a:rPr>
              <a:t>=&gt; </a:t>
            </a:r>
            <a:r>
              <a:rPr lang="vi-VN" sz="2800" b="1" i="1" u="none" strike="noStrike">
                <a:solidFill>
                  <a:srgbClr val="FF0000"/>
                </a:solidFill>
                <a:effectLst/>
                <a:latin typeface="+mj-lt"/>
              </a:rPr>
              <a:t>Vout = 1V</a:t>
            </a:r>
            <a:endParaRPr lang="vi-VN" sz="2800" b="1" i="1" u="none" strike="noStrike">
              <a:solidFill>
                <a:srgbClr val="FF0000"/>
              </a:solidFill>
              <a:effectLst/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1893" y="3370570"/>
            <a:ext cx="1905014" cy="2190766"/>
          </a:xfrm>
          <a:prstGeom prst="rect">
            <a:avLst/>
          </a:prstGeom>
        </p:spPr>
      </p:pic>
      <p:sp>
        <p:nvSpPr>
          <p:cNvPr id="13" name="Arrow: Right 12"/>
          <p:cNvSpPr/>
          <p:nvPr/>
        </p:nvSpPr>
        <p:spPr>
          <a:xfrm>
            <a:off x="6997700" y="4419062"/>
            <a:ext cx="1460500" cy="488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3"/>
          <p:cNvSpPr txBox="1"/>
          <p:nvPr/>
        </p:nvSpPr>
        <p:spPr>
          <a:xfrm>
            <a:off x="8116574" y="2760551"/>
            <a:ext cx="642620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/>
            <a:r>
              <a:rPr lang="vi-VN" sz="2800" b="1" i="1" u="none" strike="noStrike">
                <a:solidFill>
                  <a:srgbClr val="FF0000"/>
                </a:solidFill>
                <a:effectLst/>
                <a:latin typeface="+mj-lt"/>
              </a:rPr>
              <a:t>Chọn loa 5W 10R</a:t>
            </a:r>
            <a:endParaRPr lang="vi-VN" sz="2800" b="1" i="1" u="none" strike="noStrike">
              <a:solidFill>
                <a:srgbClr val="FF0000"/>
              </a:solidFill>
              <a:effectLst/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CHỈ TIÊU CHỨC NĂNG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9" name="Hộp Văn bản 8"/>
          <p:cNvSpPr txBox="1"/>
          <p:nvPr/>
        </p:nvSpPr>
        <p:spPr>
          <a:xfrm>
            <a:off x="230786" y="1518743"/>
            <a:ext cx="11243664" cy="378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Khối nguồn </a:t>
            </a:r>
            <a:endParaRPr 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Nhiệt độ: Hoạt động trong nhiệt độ phòng ∼25◦C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Tín hiệu vào: Tín hiệu điện dân dụng, ta có điện áp vào vin ∼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(220VAC,50Hz) 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Tín hiệu ra: Tín hiệu 20VDC</a:t>
            </a:r>
            <a:endParaRPr lang="vi-VN" sz="3200" dirty="0"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CHỈ TIÊU CHỨC NĂNG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9" name="Hộp Văn bản 8"/>
          <p:cNvSpPr txBox="1"/>
          <p:nvPr/>
        </p:nvSpPr>
        <p:spPr>
          <a:xfrm>
            <a:off x="199036" y="1009716"/>
            <a:ext cx="11243664" cy="5262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Mạch khuếch đại âm thanh </a:t>
            </a:r>
            <a:endParaRPr 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• Nguồn nuôi: mạch nguồn 20V DC 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• Băng thông: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Trong d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ải 20Hz-20kHz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• Nhiệt độ: nhiệt độ phòng ∼ 25◦C 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• Input Signal: jack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audio 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điện thoại , vin ∼100mVAC 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• Output Signal: Tín hiệu của Speaker vout = 1VAC 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=&gt; Như vậy ta có Av = vout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vin = 1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0.1 = 10 </a:t>
            </a:r>
            <a:endParaRPr lang="vi-VN" sz="3200" dirty="0"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3290" y="3863061"/>
            <a:ext cx="11435360" cy="222504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Mạch gồm 2 tầng hoạt động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Khối khuếch đại điện áp: khuếch đại điện áp đầu vào</a:t>
            </a:r>
            <a:endParaRPr lang="vi-V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Khối Darlington: phối hợp trở 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kháng và ổn định mạch.</a:t>
            </a:r>
            <a:endParaRPr lang="vi-V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Diagram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"/>
          <a:srcRect t="9389"/>
          <a:stretch>
            <a:fillRect/>
          </a:stretch>
        </p:blipFill>
        <p:spPr>
          <a:xfrm>
            <a:off x="1423670" y="974090"/>
            <a:ext cx="8360410" cy="31934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84080" y="1278890"/>
            <a:ext cx="227457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Nguồn DC cấp cho 2 tầng hoạt động là nguồn </a:t>
            </a:r>
            <a:r>
              <a:rPr lang="vi-VN" altLang="en-US" sz="2000"/>
              <a:t>nhóm thiết kế </a:t>
            </a:r>
            <a:r>
              <a:rPr lang="vi-VN" altLang="en-US" sz="2000">
                <a:solidFill>
                  <a:srgbClr val="FF0000"/>
                </a:solidFill>
              </a:rPr>
              <a:t>ổn áp 20V</a:t>
            </a:r>
            <a:endParaRPr lang="vi-VN" altLang="en-US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8994775" y="852805"/>
            <a:ext cx="2757805" cy="2678430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Lựa chọn linh kiện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5265" y="1555115"/>
            <a:ext cx="10490200" cy="3046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ạch nguồn</a:t>
            </a:r>
            <a:r>
              <a:rPr lang="vi-VN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đầu ra 20VDC với đầu vào 220 VAC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ử dụng mạch ổn áp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Thực tế, IC để cho ra Vout khoảng 20V hiếm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en-US" sz="3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 IC7824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để đầu ra ổn định trong giá trị 24V, sau đó hạ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áp bằng một vài </a:t>
            </a:r>
            <a:r>
              <a:rPr lang="en-US" sz="3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diode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để xuống giá trị xấp xỉ 20V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6705</Words>
  <Application>WPS Presentation</Application>
  <PresentationFormat>Widescreen</PresentationFormat>
  <Paragraphs>401</Paragraphs>
  <Slides>35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1" baseType="lpstr">
      <vt:lpstr>Arial</vt:lpstr>
      <vt:lpstr>SimSun</vt:lpstr>
      <vt:lpstr>Wingdings</vt:lpstr>
      <vt:lpstr>Lato</vt:lpstr>
      <vt:lpstr>Calibri</vt:lpstr>
      <vt:lpstr>Times New Roman</vt:lpstr>
      <vt:lpstr>Symbol</vt:lpstr>
      <vt:lpstr>Microsoft YaHei</vt:lpstr>
      <vt:lpstr>Arial Unicode MS</vt:lpstr>
      <vt:lpstr>Calibri Light</vt:lpstr>
      <vt:lpstr>MS PGothic</vt:lpstr>
      <vt:lpstr>Cambria Math</vt:lpstr>
      <vt:lpstr>MS Mincho</vt:lpstr>
      <vt:lpstr>Office Theme</vt:lpstr>
      <vt:lpstr>1_Office Theme</vt:lpstr>
      <vt:lpstr>Paint.Picture</vt:lpstr>
      <vt:lpstr>PowerPoint 演示文稿</vt:lpstr>
      <vt:lpstr>PowerPoint 演示文稿</vt:lpstr>
      <vt:lpstr>PowerPoint 演示文稿</vt:lpstr>
      <vt:lpstr>NỘI DUNG</vt:lpstr>
      <vt:lpstr>PHÂN TÍCH BÀI TOÁN</vt:lpstr>
      <vt:lpstr>CHỈ TIÊU CHỨC NĂNG</vt:lpstr>
      <vt:lpstr>CHỈ TIÊU CHỨC NĂNG</vt:lpstr>
      <vt:lpstr>Block Diagram</vt:lpstr>
      <vt:lpstr>Lựa chọn linh kiện</vt:lpstr>
      <vt:lpstr>Lựa chọn linh kiện</vt:lpstr>
      <vt:lpstr>Lựa chọn linh kiện</vt:lpstr>
      <vt:lpstr>Lựa chọn linh kiện</vt:lpstr>
      <vt:lpstr>Sơ đồ nguyên lý</vt:lpstr>
      <vt:lpstr>Sơ đồ nguyên lý</vt:lpstr>
      <vt:lpstr>PowerPoint 演示文稿</vt:lpstr>
      <vt:lpstr>Tính toán giá trị linh kiện - DC ANALYSIS</vt:lpstr>
      <vt:lpstr>Tính toán giá trị linh kiện</vt:lpstr>
      <vt:lpstr>Tính toán giá trị linh kiện</vt:lpstr>
      <vt:lpstr>Tính toán giá trị linh kiện</vt:lpstr>
      <vt:lpstr>Tính toán giá trị linh kiện - tính giá trị tụ điện</vt:lpstr>
      <vt:lpstr>Tính toán giá trị linh kiện</vt:lpstr>
      <vt:lpstr>Mô phỏng - MẠCH NGUỒN 20V VỚI </vt:lpstr>
      <vt:lpstr>Mô phỏng - MẠCH KHUẾCH ĐẠI ÂM THANH VỚI SLTSPICE </vt:lpstr>
      <vt:lpstr>Mô phỏng - MẠCH KHUẾCH ĐẠI ÂM THANH VỚI SLTSPICE </vt:lpstr>
      <vt:lpstr>Mô phỏng - MẠCH KHUẾCH ĐẠI ÂM THANH VỚI SLTSPICE   </vt:lpstr>
      <vt:lpstr>Mô phỏng - MẠCH KHUẾCH ĐẠI ÂM THANH VỚI SLTSPICE   </vt:lpstr>
      <vt:lpstr>Mô phỏng - SO SÁNH KẾT QUẢ TÍNH TOÁN VÀ KẾT QUẢ MÔ PHỎNG </vt:lpstr>
      <vt:lpstr>Thực hiện sản phẩm</vt:lpstr>
      <vt:lpstr>Thực hiện sản phẩm - Mạch sau khi hàn - Mạch nguồn</vt:lpstr>
      <vt:lpstr>Thực hiện sản phẩm - Mạch sau khi hàn - Mạch khuếch đại âm thanh</vt:lpstr>
      <vt:lpstr>Thực hiện sản phẩm - Mạch sản phẩm</vt:lpstr>
      <vt:lpstr>Đo đạc, kết quả</vt:lpstr>
      <vt:lpstr>Đo đạc, kết quả</vt:lpstr>
      <vt:lpstr>Đo đạc, kết quả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Đoàn Quang Lưu</cp:lastModifiedBy>
  <cp:revision>23</cp:revision>
  <dcterms:created xsi:type="dcterms:W3CDTF">2021-05-28T04:32:00Z</dcterms:created>
  <dcterms:modified xsi:type="dcterms:W3CDTF">2023-03-18T20:41:01Z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B521A2801E9A4C59A2C0D7F6BF699103</vt:lpwstr>
  </property>
  <property fmtid="{D5CDD505-2E9C-101B-9397-08002B2CF9AE}" pid="3" name="KSOProductBuildVer">
    <vt:lpwstr>1033-11.2.0.11486</vt:lpwstr>
  </property>
</Properties>
</file>